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313" r:id="rId2"/>
    <p:sldId id="315" r:id="rId3"/>
    <p:sldId id="316" r:id="rId4"/>
    <p:sldId id="335" r:id="rId5"/>
    <p:sldId id="356" r:id="rId6"/>
    <p:sldId id="355" r:id="rId7"/>
    <p:sldId id="358" r:id="rId8"/>
    <p:sldId id="336" r:id="rId9"/>
    <p:sldId id="359" r:id="rId10"/>
    <p:sldId id="353" r:id="rId11"/>
    <p:sldId id="360" r:id="rId12"/>
    <p:sldId id="363" r:id="rId13"/>
    <p:sldId id="362" r:id="rId14"/>
    <p:sldId id="361" r:id="rId15"/>
    <p:sldId id="323" r:id="rId16"/>
    <p:sldId id="346" r:id="rId1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>
        <p:scale>
          <a:sx n="66" d="100"/>
          <a:sy n="66" d="100"/>
        </p:scale>
        <p:origin x="-2934" y="-1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VORO\Rendicontazione_rev3\Monitoraggio\Consumi%20CO2_re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VORO\Rendicontazione_rev3\Monitoraggio\Consumi%20CO2_re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VORO\Rendicontazione_rev3\Monitoraggio\Consumi%20CO2_re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AVORO\Rendicontazione_rev3\Monitoraggio\Consumi%20CO2_re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14061329833770791"/>
          <c:y val="0.21777375656588521"/>
          <c:w val="0.72156867891513554"/>
          <c:h val="0.68947028910838049"/>
        </c:manualLayout>
      </c:layout>
      <c:barChart>
        <c:barDir val="col"/>
        <c:grouping val="clustered"/>
        <c:ser>
          <c:idx val="0"/>
          <c:order val="0"/>
          <c:tx>
            <c:strRef>
              <c:f>RIASSUNTO!$A$35</c:f>
              <c:strCache>
                <c:ptCount val="1"/>
                <c:pt idx="0">
                  <c:v>t CO2</c:v>
                </c:pt>
              </c:strCache>
            </c:strRef>
          </c:tx>
          <c:spPr>
            <a:solidFill>
              <a:srgbClr val="0070C0"/>
            </a:solidFill>
          </c:spPr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RIASSUNTO!$B$34:$C$34</c:f>
              <c:strCache>
                <c:ptCount val="2"/>
                <c:pt idx="0">
                  <c:v>PRODUZIONE CO2 </c:v>
                </c:pt>
                <c:pt idx="1">
                  <c:v>ASSORBIMENTO CO2</c:v>
                </c:pt>
              </c:strCache>
            </c:strRef>
          </c:cat>
          <c:val>
            <c:numRef>
              <c:f>RIASSUNTO!$B$35:$C$35</c:f>
              <c:numCache>
                <c:formatCode>General</c:formatCode>
                <c:ptCount val="2"/>
                <c:pt idx="0" formatCode="#,##0.00">
                  <c:v>19.21</c:v>
                </c:pt>
                <c:pt idx="1">
                  <c:v>3212.59</c:v>
                </c:pt>
              </c:numCache>
            </c:numRef>
          </c:val>
        </c:ser>
        <c:axId val="71773184"/>
        <c:axId val="71955968"/>
      </c:barChart>
      <c:catAx>
        <c:axId val="71773184"/>
        <c:scaling>
          <c:orientation val="minMax"/>
        </c:scaling>
        <c:axPos val="b"/>
        <c:tickLblPos val="nextTo"/>
        <c:crossAx val="71955968"/>
        <c:crosses val="autoZero"/>
        <c:auto val="1"/>
        <c:lblAlgn val="ctr"/>
        <c:lblOffset val="100"/>
      </c:catAx>
      <c:valAx>
        <c:axId val="71955968"/>
        <c:scaling>
          <c:orientation val="minMax"/>
        </c:scaling>
        <c:axPos val="l"/>
        <c:majorGridlines/>
        <c:numFmt formatCode="#,##0.00" sourceLinked="1"/>
        <c:tickLblPos val="nextTo"/>
        <c:crossAx val="717731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RIASSUNTO!$A$50</c:f>
              <c:strCache>
                <c:ptCount val="1"/>
                <c:pt idx="0">
                  <c:v>t CO2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cat>
            <c:strRef>
              <c:f>RIASSUNTO!$B$49:$C$49</c:f>
              <c:strCache>
                <c:ptCount val="2"/>
                <c:pt idx="0">
                  <c:v>PRODUZIONE CO2 </c:v>
                </c:pt>
                <c:pt idx="1">
                  <c:v>ASSORBIMENTO CO2</c:v>
                </c:pt>
              </c:strCache>
            </c:strRef>
          </c:cat>
          <c:val>
            <c:numRef>
              <c:f>RIASSUNTO!$B$50:$C$50</c:f>
              <c:numCache>
                <c:formatCode>#,##0.00</c:formatCode>
                <c:ptCount val="2"/>
                <c:pt idx="0">
                  <c:v>26171.86</c:v>
                </c:pt>
                <c:pt idx="1">
                  <c:v>10713.640000000005</c:v>
                </c:pt>
              </c:numCache>
            </c:numRef>
          </c:val>
        </c:ser>
        <c:axId val="74780032"/>
        <c:axId val="74790016"/>
      </c:barChart>
      <c:catAx>
        <c:axId val="74780032"/>
        <c:scaling>
          <c:orientation val="minMax"/>
        </c:scaling>
        <c:axPos val="b"/>
        <c:tickLblPos val="nextTo"/>
        <c:crossAx val="74790016"/>
        <c:crosses val="autoZero"/>
        <c:auto val="1"/>
        <c:lblAlgn val="ctr"/>
        <c:lblOffset val="100"/>
      </c:catAx>
      <c:valAx>
        <c:axId val="74790016"/>
        <c:scaling>
          <c:orientation val="minMax"/>
        </c:scaling>
        <c:axPos val="l"/>
        <c:majorGridlines/>
        <c:numFmt formatCode="#,##0.00" sourceLinked="1"/>
        <c:tickLblPos val="nextTo"/>
        <c:crossAx val="747800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RIASSUNTO!$A$30</c:f>
              <c:strCache>
                <c:ptCount val="1"/>
                <c:pt idx="0">
                  <c:v>t CO2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cat>
            <c:strRef>
              <c:f>RIASSUNTO!$B$29:$C$29</c:f>
              <c:strCache>
                <c:ptCount val="2"/>
                <c:pt idx="0">
                  <c:v>PRODUZIONE CO2 </c:v>
                </c:pt>
                <c:pt idx="1">
                  <c:v>ASSORBIMENTO CO2</c:v>
                </c:pt>
              </c:strCache>
            </c:strRef>
          </c:cat>
          <c:val>
            <c:numRef>
              <c:f>RIASSUNTO!$B$30:$C$30</c:f>
              <c:numCache>
                <c:formatCode>General</c:formatCode>
                <c:ptCount val="2"/>
                <c:pt idx="0">
                  <c:v>100</c:v>
                </c:pt>
                <c:pt idx="1">
                  <c:v>2936</c:v>
                </c:pt>
              </c:numCache>
            </c:numRef>
          </c:val>
        </c:ser>
        <c:axId val="74818688"/>
        <c:axId val="74820224"/>
      </c:barChart>
      <c:catAx>
        <c:axId val="74818688"/>
        <c:scaling>
          <c:orientation val="minMax"/>
        </c:scaling>
        <c:axPos val="b"/>
        <c:tickLblPos val="nextTo"/>
        <c:crossAx val="74820224"/>
        <c:crosses val="autoZero"/>
        <c:auto val="1"/>
        <c:lblAlgn val="ctr"/>
        <c:lblOffset val="100"/>
      </c:catAx>
      <c:valAx>
        <c:axId val="74820224"/>
        <c:scaling>
          <c:orientation val="minMax"/>
        </c:scaling>
        <c:axPos val="l"/>
        <c:majorGridlines/>
        <c:numFmt formatCode="General" sourceLinked="1"/>
        <c:tickLblPos val="nextTo"/>
        <c:crossAx val="748186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0187249989473297"/>
          <c:y val="5.0478118134919654E-2"/>
          <c:w val="0.69812750010526758"/>
          <c:h val="0.88666403376693859"/>
        </c:manualLayout>
      </c:layout>
      <c:barChart>
        <c:barDir val="col"/>
        <c:grouping val="clustered"/>
        <c:ser>
          <c:idx val="0"/>
          <c:order val="0"/>
          <c:tx>
            <c:strRef>
              <c:f>RIASSUNTO!$A$45</c:f>
              <c:strCache>
                <c:ptCount val="1"/>
                <c:pt idx="0">
                  <c:v>t CO2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Pt>
            <c:idx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cat>
            <c:strRef>
              <c:f>RIASSUNTO!$B$44:$C$44</c:f>
              <c:strCache>
                <c:ptCount val="2"/>
                <c:pt idx="0">
                  <c:v>PRODUZIONE CO2 </c:v>
                </c:pt>
                <c:pt idx="1">
                  <c:v>ASSORBIMENTO CO2</c:v>
                </c:pt>
              </c:strCache>
            </c:strRef>
          </c:cat>
          <c:val>
            <c:numRef>
              <c:f>RIASSUNTO!$B$45:$C$45</c:f>
              <c:numCache>
                <c:formatCode>#,##0.00</c:formatCode>
                <c:ptCount val="2"/>
                <c:pt idx="0">
                  <c:v>18098.599999999984</c:v>
                </c:pt>
                <c:pt idx="1">
                  <c:v>4578.79</c:v>
                </c:pt>
              </c:numCache>
            </c:numRef>
          </c:val>
        </c:ser>
        <c:axId val="74840704"/>
        <c:axId val="74977664"/>
      </c:barChart>
      <c:catAx>
        <c:axId val="74840704"/>
        <c:scaling>
          <c:orientation val="minMax"/>
        </c:scaling>
        <c:axPos val="b"/>
        <c:tickLblPos val="nextTo"/>
        <c:crossAx val="74977664"/>
        <c:crosses val="autoZero"/>
        <c:auto val="1"/>
        <c:lblAlgn val="ctr"/>
        <c:lblOffset val="100"/>
      </c:catAx>
      <c:valAx>
        <c:axId val="74977664"/>
        <c:scaling>
          <c:orientation val="minMax"/>
        </c:scaling>
        <c:axPos val="l"/>
        <c:majorGridlines/>
        <c:numFmt formatCode="#,##0.00" sourceLinked="1"/>
        <c:tickLblPos val="nextTo"/>
        <c:crossAx val="748407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3350C-4861-4E18-A6F1-B91565CD3AB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259133-8ECF-4E2B-B1BC-EF95AFD52E08}">
      <dgm:prSet/>
      <dgm:spPr/>
      <dgm:t>
        <a:bodyPr/>
        <a:lstStyle/>
        <a:p>
          <a:pPr rtl="0"/>
          <a:r>
            <a:rPr lang="it-IT" dirty="0" smtClean="0"/>
            <a:t>“individuazione di una metodologia per il calcolo del bilancio della CO</a:t>
          </a:r>
          <a:r>
            <a:rPr lang="it-IT" baseline="-25000" dirty="0" smtClean="0"/>
            <a:t>2</a:t>
          </a:r>
          <a:r>
            <a:rPr lang="it-IT" dirty="0" smtClean="0"/>
            <a:t>  in un’azienda agricola”</a:t>
          </a:r>
          <a:endParaRPr lang="it-IT" dirty="0"/>
        </a:p>
      </dgm:t>
    </dgm:pt>
    <dgm:pt modelId="{54BC25A3-FD41-47BC-8927-EAC4C199AA06}" type="parTrans" cxnId="{6AD58688-3FB6-42B3-AFF5-F0F855DB5217}">
      <dgm:prSet/>
      <dgm:spPr/>
      <dgm:t>
        <a:bodyPr/>
        <a:lstStyle/>
        <a:p>
          <a:endParaRPr lang="it-IT"/>
        </a:p>
      </dgm:t>
    </dgm:pt>
    <dgm:pt modelId="{1FEF0867-00A2-4A9A-B43E-2A0159883488}" type="sibTrans" cxnId="{6AD58688-3FB6-42B3-AFF5-F0F855DB5217}">
      <dgm:prSet/>
      <dgm:spPr/>
      <dgm:t>
        <a:bodyPr/>
        <a:lstStyle/>
        <a:p>
          <a:endParaRPr lang="it-IT"/>
        </a:p>
      </dgm:t>
    </dgm:pt>
    <dgm:pt modelId="{4FD76DAC-3EAE-44B8-BF95-BA3548D35260}">
      <dgm:prSet/>
      <dgm:spPr/>
      <dgm:t>
        <a:bodyPr/>
        <a:lstStyle/>
        <a:p>
          <a:pPr rtl="0"/>
          <a:r>
            <a:rPr lang="it-IT" dirty="0" smtClean="0"/>
            <a:t>rispetto allo stato dell’arte per il calcolo della CO</a:t>
          </a:r>
          <a:r>
            <a:rPr lang="it-IT" baseline="-25000" dirty="0" smtClean="0"/>
            <a:t>2</a:t>
          </a:r>
          <a:r>
            <a:rPr lang="it-IT" dirty="0" smtClean="0"/>
            <a:t> si è spostato l’obiettivo da singola coltura o allevamento o processo di trasformazione, a intera azienda esaminando ogni aspetto che la compone.</a:t>
          </a:r>
          <a:endParaRPr lang="it-IT" dirty="0"/>
        </a:p>
      </dgm:t>
    </dgm:pt>
    <dgm:pt modelId="{D8BCA0C2-EE56-4AFD-8E11-3858D3C40222}" type="parTrans" cxnId="{79254EAD-C88A-4617-A704-744B66F3C1F3}">
      <dgm:prSet/>
      <dgm:spPr/>
      <dgm:t>
        <a:bodyPr/>
        <a:lstStyle/>
        <a:p>
          <a:endParaRPr lang="it-IT"/>
        </a:p>
      </dgm:t>
    </dgm:pt>
    <dgm:pt modelId="{CC4F440E-2DE6-46AC-AEBC-4354F141EB38}" type="sibTrans" cxnId="{79254EAD-C88A-4617-A704-744B66F3C1F3}">
      <dgm:prSet/>
      <dgm:spPr/>
      <dgm:t>
        <a:bodyPr/>
        <a:lstStyle/>
        <a:p>
          <a:endParaRPr lang="it-IT"/>
        </a:p>
      </dgm:t>
    </dgm:pt>
    <dgm:pt modelId="{937EA1BD-BFA0-4B53-861D-E8C959A2C4C0}" type="pres">
      <dgm:prSet presAssocID="{43D3350C-4861-4E18-A6F1-B91565CD3A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956E413-CBBC-406D-BA93-3919D81A2018}" type="pres">
      <dgm:prSet presAssocID="{4FD76DAC-3EAE-44B8-BF95-BA3548D35260}" presName="boxAndChildren" presStyleCnt="0"/>
      <dgm:spPr/>
    </dgm:pt>
    <dgm:pt modelId="{16656D3B-BA5B-4D8A-8128-077EA18AD55A}" type="pres">
      <dgm:prSet presAssocID="{4FD76DAC-3EAE-44B8-BF95-BA3548D35260}" presName="parentTextBox" presStyleLbl="node1" presStyleIdx="0" presStyleCnt="2"/>
      <dgm:spPr/>
      <dgm:t>
        <a:bodyPr/>
        <a:lstStyle/>
        <a:p>
          <a:endParaRPr lang="it-IT"/>
        </a:p>
      </dgm:t>
    </dgm:pt>
    <dgm:pt modelId="{FFD15C73-7142-4CA7-A03C-3AD11C359A4F}" type="pres">
      <dgm:prSet presAssocID="{1FEF0867-00A2-4A9A-B43E-2A0159883488}" presName="sp" presStyleCnt="0"/>
      <dgm:spPr/>
    </dgm:pt>
    <dgm:pt modelId="{7AC11073-6224-4F9C-B8F5-062319EDAF1D}" type="pres">
      <dgm:prSet presAssocID="{11259133-8ECF-4E2B-B1BC-EF95AFD52E08}" presName="arrowAndChildren" presStyleCnt="0"/>
      <dgm:spPr/>
    </dgm:pt>
    <dgm:pt modelId="{01479EA8-BA59-4C9B-A7DC-BA6854D200E3}" type="pres">
      <dgm:prSet presAssocID="{11259133-8ECF-4E2B-B1BC-EF95AFD52E08}" presName="parentTextArrow" presStyleLbl="node1" presStyleIdx="1" presStyleCnt="2" custLinFactNeighborX="126" custLinFactNeighborY="2323"/>
      <dgm:spPr/>
      <dgm:t>
        <a:bodyPr/>
        <a:lstStyle/>
        <a:p>
          <a:endParaRPr lang="it-IT"/>
        </a:p>
      </dgm:t>
    </dgm:pt>
  </dgm:ptLst>
  <dgm:cxnLst>
    <dgm:cxn modelId="{A2009146-5CF5-42CF-95CC-C0EF5B053673}" type="presOf" srcId="{43D3350C-4861-4E18-A6F1-B91565CD3ABA}" destId="{937EA1BD-BFA0-4B53-861D-E8C959A2C4C0}" srcOrd="0" destOrd="0" presId="urn:microsoft.com/office/officeart/2005/8/layout/process4"/>
    <dgm:cxn modelId="{6AD58688-3FB6-42B3-AFF5-F0F855DB5217}" srcId="{43D3350C-4861-4E18-A6F1-B91565CD3ABA}" destId="{11259133-8ECF-4E2B-B1BC-EF95AFD52E08}" srcOrd="0" destOrd="0" parTransId="{54BC25A3-FD41-47BC-8927-EAC4C199AA06}" sibTransId="{1FEF0867-00A2-4A9A-B43E-2A0159883488}"/>
    <dgm:cxn modelId="{B77B1173-C513-49E7-BB0C-14918912BDF4}" type="presOf" srcId="{4FD76DAC-3EAE-44B8-BF95-BA3548D35260}" destId="{16656D3B-BA5B-4D8A-8128-077EA18AD55A}" srcOrd="0" destOrd="0" presId="urn:microsoft.com/office/officeart/2005/8/layout/process4"/>
    <dgm:cxn modelId="{79254EAD-C88A-4617-A704-744B66F3C1F3}" srcId="{43D3350C-4861-4E18-A6F1-B91565CD3ABA}" destId="{4FD76DAC-3EAE-44B8-BF95-BA3548D35260}" srcOrd="1" destOrd="0" parTransId="{D8BCA0C2-EE56-4AFD-8E11-3858D3C40222}" sibTransId="{CC4F440E-2DE6-46AC-AEBC-4354F141EB38}"/>
    <dgm:cxn modelId="{127FC812-FCF7-411F-9548-3310049B5536}" type="presOf" srcId="{11259133-8ECF-4E2B-B1BC-EF95AFD52E08}" destId="{01479EA8-BA59-4C9B-A7DC-BA6854D200E3}" srcOrd="0" destOrd="0" presId="urn:microsoft.com/office/officeart/2005/8/layout/process4"/>
    <dgm:cxn modelId="{19C559DF-8D57-4DBE-BFB8-99AE20E8EFE1}" type="presParOf" srcId="{937EA1BD-BFA0-4B53-861D-E8C959A2C4C0}" destId="{4956E413-CBBC-406D-BA93-3919D81A2018}" srcOrd="0" destOrd="0" presId="urn:microsoft.com/office/officeart/2005/8/layout/process4"/>
    <dgm:cxn modelId="{B9334756-E7FE-4BF8-B33B-60134C33A560}" type="presParOf" srcId="{4956E413-CBBC-406D-BA93-3919D81A2018}" destId="{16656D3B-BA5B-4D8A-8128-077EA18AD55A}" srcOrd="0" destOrd="0" presId="urn:microsoft.com/office/officeart/2005/8/layout/process4"/>
    <dgm:cxn modelId="{8518F3B6-57F4-430A-89FB-775E6C9C14E9}" type="presParOf" srcId="{937EA1BD-BFA0-4B53-861D-E8C959A2C4C0}" destId="{FFD15C73-7142-4CA7-A03C-3AD11C359A4F}" srcOrd="1" destOrd="0" presId="urn:microsoft.com/office/officeart/2005/8/layout/process4"/>
    <dgm:cxn modelId="{B355653A-3719-4037-A90B-43620E690531}" type="presParOf" srcId="{937EA1BD-BFA0-4B53-861D-E8C959A2C4C0}" destId="{7AC11073-6224-4F9C-B8F5-062319EDAF1D}" srcOrd="2" destOrd="0" presId="urn:microsoft.com/office/officeart/2005/8/layout/process4"/>
    <dgm:cxn modelId="{3DA1B8B6-6980-4A7B-8F83-A4F8D1366E6A}" type="presParOf" srcId="{7AC11073-6224-4F9C-B8F5-062319EDAF1D}" destId="{01479EA8-BA59-4C9B-A7DC-BA6854D200E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656D3B-BA5B-4D8A-8128-077EA18AD55A}">
      <dsp:nvSpPr>
        <dsp:cNvPr id="0" name=""/>
        <dsp:cNvSpPr/>
      </dsp:nvSpPr>
      <dsp:spPr>
        <a:xfrm>
          <a:off x="0" y="2280488"/>
          <a:ext cx="8229599" cy="149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rispetto allo stato dell’arte per il calcolo della CO</a:t>
          </a:r>
          <a:r>
            <a:rPr lang="it-IT" sz="2100" kern="1200" baseline="-25000" dirty="0" smtClean="0"/>
            <a:t>2</a:t>
          </a:r>
          <a:r>
            <a:rPr lang="it-IT" sz="2100" kern="1200" dirty="0" smtClean="0"/>
            <a:t> si è spostato l’obiettivo da singola coltura o allevamento o processo di trasformazione, a intera azienda esaminando ogni aspetto che la compone.</a:t>
          </a:r>
          <a:endParaRPr lang="it-IT" sz="2100" kern="1200" dirty="0"/>
        </a:p>
      </dsp:txBody>
      <dsp:txXfrm>
        <a:off x="0" y="2280488"/>
        <a:ext cx="8229599" cy="1496247"/>
      </dsp:txXfrm>
    </dsp:sp>
    <dsp:sp modelId="{01479EA8-BA59-4C9B-A7DC-BA6854D200E3}">
      <dsp:nvSpPr>
        <dsp:cNvPr id="0" name=""/>
        <dsp:cNvSpPr/>
      </dsp:nvSpPr>
      <dsp:spPr>
        <a:xfrm rot="10800000">
          <a:off x="0" y="55161"/>
          <a:ext cx="8229599" cy="23012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“individuazione di una metodologia per il calcolo del bilancio della CO</a:t>
          </a:r>
          <a:r>
            <a:rPr lang="it-IT" sz="2100" kern="1200" baseline="-25000" dirty="0" smtClean="0"/>
            <a:t>2</a:t>
          </a:r>
          <a:r>
            <a:rPr lang="it-IT" sz="2100" kern="1200" dirty="0" smtClean="0"/>
            <a:t>  in un’azienda agricola”</a:t>
          </a:r>
          <a:endParaRPr lang="it-IT" sz="2100" kern="1200" dirty="0"/>
        </a:p>
      </dsp:txBody>
      <dsp:txXfrm rot="10800000">
        <a:off x="0" y="55161"/>
        <a:ext cx="8229599" cy="2301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7987-5659-4CC7-A587-D38F013A9772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7EDB-D627-4EA4-9040-8810B757DF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449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Picture 3" descr="C:\Users\tiglio1\Dropbox\Loghi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1150385" cy="5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3" descr="C:\Users\tiglio1\Dropbox\Loghi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060" y1="72041" x2="21060" y2="72041"/>
                        <a14:foregroundMark x1="34658" y1="71450" x2="34658" y2="71450"/>
                        <a14:foregroundMark x1="48605" y1="71450" x2="48605" y2="71450"/>
                        <a14:foregroundMark x1="61925" y1="70858" x2="61925" y2="70858"/>
                        <a14:foregroundMark x1="71618" y1="73817" x2="71618" y2="73817"/>
                        <a14:foregroundMark x1="79986" y1="76183" x2="79986" y2="76183"/>
                        <a14:foregroundMark x1="89400" y1="77959" x2="89400" y2="77959"/>
                        <a14:foregroundMark x1="11646" y1="78550" x2="11646" y2="78550"/>
                        <a14:foregroundMark x1="1116" y1="78550" x2="1116" y2="78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05670"/>
            <a:ext cx="12218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9" t="4808" r="1541" b="80277"/>
          <a:stretch/>
        </p:blipFill>
        <p:spPr bwMode="auto">
          <a:xfrm>
            <a:off x="2919759" y="6140767"/>
            <a:ext cx="6228183" cy="6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3" descr="C:\Users\tiglio1\Dropbox\Loghi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21060" y1="72041" x2="21060" y2="72041"/>
                        <a14:foregroundMark x1="34658" y1="71450" x2="34658" y2="71450"/>
                        <a14:foregroundMark x1="48605" y1="71450" x2="48605" y2="71450"/>
                        <a14:foregroundMark x1="61925" y1="70858" x2="61925" y2="70858"/>
                        <a14:foregroundMark x1="71618" y1="73817" x2="71618" y2="73817"/>
                        <a14:foregroundMark x1="79986" y1="76183" x2="79986" y2="76183"/>
                        <a14:foregroundMark x1="89400" y1="77959" x2="89400" y2="77959"/>
                        <a14:foregroundMark x1="11646" y1="78550" x2="11646" y2="78550"/>
                        <a14:foregroundMark x1="1116" y1="78550" x2="1116" y2="78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05670"/>
            <a:ext cx="12218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Picture 3" descr="C:\Users\tiglio1\Dropbox\Loghi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060" y1="72041" x2="21060" y2="72041"/>
                        <a14:foregroundMark x1="34658" y1="71450" x2="34658" y2="71450"/>
                        <a14:foregroundMark x1="48605" y1="71450" x2="48605" y2="71450"/>
                        <a14:foregroundMark x1="61925" y1="70858" x2="61925" y2="70858"/>
                        <a14:foregroundMark x1="71618" y1="73817" x2="71618" y2="73817"/>
                        <a14:foregroundMark x1="79986" y1="76183" x2="79986" y2="76183"/>
                        <a14:foregroundMark x1="89400" y1="77959" x2="89400" y2="77959"/>
                        <a14:foregroundMark x1="11646" y1="78550" x2="11646" y2="78550"/>
                        <a14:foregroundMark x1="1116" y1="78550" x2="1116" y2="78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05670"/>
            <a:ext cx="12218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Picture 3" descr="C:\Users\tiglio1\Dropbox\Loghi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060" y1="72041" x2="21060" y2="72041"/>
                        <a14:foregroundMark x1="34658" y1="71450" x2="34658" y2="71450"/>
                        <a14:foregroundMark x1="48605" y1="71450" x2="48605" y2="71450"/>
                        <a14:foregroundMark x1="61925" y1="70858" x2="61925" y2="70858"/>
                        <a14:foregroundMark x1="71618" y1="73817" x2="71618" y2="73817"/>
                        <a14:foregroundMark x1="79986" y1="76183" x2="79986" y2="76183"/>
                        <a14:foregroundMark x1="89400" y1="77959" x2="89400" y2="77959"/>
                        <a14:foregroundMark x1="11646" y1="78550" x2="11646" y2="78550"/>
                        <a14:foregroundMark x1="1116" y1="78550" x2="1116" y2="78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756" y="6203586"/>
            <a:ext cx="12218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9" t="4808" r="1541" b="80277"/>
          <a:stretch/>
        </p:blipFill>
        <p:spPr bwMode="auto">
          <a:xfrm>
            <a:off x="2910880" y="21772"/>
            <a:ext cx="6228183" cy="6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23944" cy="3137793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effectLst/>
              </a:rPr>
              <a:t/>
            </a:r>
            <a:br>
              <a:rPr lang="it-IT" sz="3200" b="1" dirty="0" smtClean="0">
                <a:effectLst/>
              </a:rPr>
            </a:br>
            <a:r>
              <a:rPr lang="it-IT" sz="3200" b="1" dirty="0">
                <a:effectLst/>
              </a:rPr>
              <a:t/>
            </a:r>
            <a:br>
              <a:rPr lang="it-IT" sz="3200" b="1" dirty="0">
                <a:effectLst/>
              </a:rPr>
            </a:br>
            <a:r>
              <a:rPr lang="it-IT" sz="3200" b="1" dirty="0" smtClean="0">
                <a:effectLst/>
              </a:rPr>
              <a:t/>
            </a:r>
            <a:br>
              <a:rPr lang="it-IT" sz="3200" b="1" dirty="0" smtClean="0">
                <a:effectLst/>
              </a:rPr>
            </a:br>
            <a:r>
              <a:rPr lang="it-IT" sz="3200" b="1" dirty="0">
                <a:effectLst/>
              </a:rPr>
              <a:t/>
            </a:r>
            <a:br>
              <a:rPr lang="it-IT" sz="3200" b="1" dirty="0">
                <a:effectLst/>
              </a:rPr>
            </a:br>
            <a:r>
              <a:rPr lang="it-IT" sz="3200" b="1" dirty="0" smtClean="0">
                <a:effectLst/>
              </a:rPr>
              <a:t/>
            </a:r>
            <a:br>
              <a:rPr lang="it-IT" sz="3200" b="1" dirty="0" smtClean="0">
                <a:effectLst/>
              </a:rPr>
            </a:br>
            <a:r>
              <a:rPr lang="it-IT" sz="3200" b="1" dirty="0" smtClean="0">
                <a:effectLst/>
              </a:rPr>
              <a:t>REALIZZAZIONE </a:t>
            </a:r>
            <a:r>
              <a:rPr lang="it-IT" sz="3200" b="1" dirty="0">
                <a:effectLst/>
              </a:rPr>
              <a:t>DI UN MODELLO PER LA </a:t>
            </a:r>
            <a:r>
              <a:rPr lang="it-IT" sz="3200" dirty="0">
                <a:effectLst/>
              </a:rPr>
              <a:t/>
            </a:r>
            <a:br>
              <a:rPr lang="it-IT" sz="3200" dirty="0">
                <a:effectLst/>
              </a:rPr>
            </a:br>
            <a:r>
              <a:rPr lang="it-IT" sz="3200" b="1" dirty="0">
                <a:effectLst/>
              </a:rPr>
              <a:t>QUANTIFICAZIONE DELLA RIDUZIONE DI CO</a:t>
            </a:r>
            <a:r>
              <a:rPr lang="it-IT" sz="3200" b="1" baseline="-25000" dirty="0">
                <a:effectLst/>
              </a:rPr>
              <a:t>2</a:t>
            </a:r>
            <a:r>
              <a:rPr lang="it-IT" sz="3200" b="1" dirty="0">
                <a:effectLst/>
              </a:rPr>
              <a:t> </a:t>
            </a:r>
            <a:r>
              <a:rPr lang="it-IT" sz="3200" dirty="0">
                <a:effectLst/>
              </a:rPr>
              <a:t/>
            </a:r>
            <a:br>
              <a:rPr lang="it-IT" sz="3200" dirty="0">
                <a:effectLst/>
              </a:rPr>
            </a:br>
            <a:r>
              <a:rPr lang="it-IT" sz="3200" b="1" dirty="0">
                <a:effectLst/>
              </a:rPr>
              <a:t>IN AGRICOLTURA</a:t>
            </a:r>
            <a:r>
              <a:rPr lang="it-IT" sz="3200" dirty="0">
                <a:effectLst/>
              </a:rPr>
              <a:t/>
            </a:r>
            <a:br>
              <a:rPr lang="it-IT" sz="3200" dirty="0">
                <a:effectLst/>
              </a:rPr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subTitle" idx="1"/>
          </p:nvPr>
        </p:nvSpPr>
        <p:spPr>
          <a:xfrm>
            <a:off x="539552" y="4700736"/>
            <a:ext cx="5544616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it-IT" dirty="0" smtClean="0"/>
              <a:t>PSR Umbria 2007-2013</a:t>
            </a:r>
          </a:p>
          <a:p>
            <a:pPr algn="l"/>
            <a:r>
              <a:rPr lang="it-IT" dirty="0" err="1" smtClean="0"/>
              <a:t>Mis</a:t>
            </a:r>
            <a:r>
              <a:rPr lang="it-IT" dirty="0" smtClean="0"/>
              <a:t>. 124</a:t>
            </a:r>
          </a:p>
          <a:p>
            <a:pPr algn="l"/>
            <a:endParaRPr lang="it-IT" b="1" dirty="0"/>
          </a:p>
          <a:p>
            <a:pPr algn="l"/>
            <a:r>
              <a:rPr lang="it-IT" dirty="0" smtClean="0"/>
              <a:t>01/09/2015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523438" cy="9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83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CO2 assorbita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48478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Nel calcolo della </a:t>
            </a:r>
            <a:r>
              <a:rPr lang="it-IT" b="1" u="sng" dirty="0"/>
              <a:t>CO</a:t>
            </a:r>
            <a:r>
              <a:rPr lang="it-IT" b="1" u="sng" baseline="-25000" dirty="0"/>
              <a:t>2</a:t>
            </a:r>
            <a:r>
              <a:rPr lang="it-IT" b="1" u="sng" dirty="0"/>
              <a:t> ASSORBITA</a:t>
            </a:r>
            <a:r>
              <a:rPr lang="it-IT" dirty="0"/>
              <a:t> sono state prese in esame tutte </a:t>
            </a:r>
            <a:r>
              <a:rPr lang="it-IT"/>
              <a:t>le </a:t>
            </a:r>
            <a:r>
              <a:rPr lang="it-IT" smtClean="0"/>
              <a:t>colture e </a:t>
            </a:r>
            <a:r>
              <a:rPr lang="it-IT" dirty="0" smtClean="0"/>
              <a:t>il terreno.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 </a:t>
            </a:r>
          </a:p>
          <a:p>
            <a:pPr>
              <a:lnSpc>
                <a:spcPct val="150000"/>
              </a:lnSpc>
            </a:pP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La  </a:t>
            </a:r>
            <a:r>
              <a:rPr lang="it-IT" dirty="0"/>
              <a:t>quantificazione della CO</a:t>
            </a:r>
            <a:r>
              <a:rPr lang="it-IT" baseline="-25000" dirty="0"/>
              <a:t>2</a:t>
            </a:r>
            <a:r>
              <a:rPr lang="it-IT" dirty="0"/>
              <a:t> assorbita è stata calcolata utilizzando coefficienti per unità di peso rilevati da bibliografia.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099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</a:t>
            </a:r>
            <a:r>
              <a:rPr lang="it-IT" dirty="0" err="1" smtClean="0"/>
              <a:t>DI</a:t>
            </a:r>
            <a:r>
              <a:rPr lang="it-IT" dirty="0" smtClean="0"/>
              <a:t> BILANCIO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31640" y="5733256"/>
            <a:ext cx="715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Azienda senza allevamento e senza processi di trasformazione</a:t>
            </a:r>
            <a:endParaRPr lang="it-IT" dirty="0"/>
          </a:p>
        </p:txBody>
      </p:sp>
      <p:graphicFrame>
        <p:nvGraphicFramePr>
          <p:cNvPr id="8" name="Grafico 7"/>
          <p:cNvGraphicFramePr/>
          <p:nvPr/>
        </p:nvGraphicFramePr>
        <p:xfrm>
          <a:off x="467544" y="1484784"/>
          <a:ext cx="82089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99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</a:t>
            </a:r>
            <a:r>
              <a:rPr lang="it-IT" dirty="0" err="1" smtClean="0"/>
              <a:t>DI</a:t>
            </a:r>
            <a:r>
              <a:rPr lang="it-IT" dirty="0" smtClean="0"/>
              <a:t> BILANCIO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31640" y="5733256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Azienda  con allevamento</a:t>
            </a:r>
            <a:endParaRPr lang="it-IT" dirty="0"/>
          </a:p>
        </p:txBody>
      </p:sp>
      <p:graphicFrame>
        <p:nvGraphicFramePr>
          <p:cNvPr id="8" name="Grafico 7"/>
          <p:cNvGraphicFramePr/>
          <p:nvPr/>
        </p:nvGraphicFramePr>
        <p:xfrm>
          <a:off x="539552" y="1484784"/>
          <a:ext cx="78488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99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</a:t>
            </a:r>
            <a:r>
              <a:rPr lang="it-IT" dirty="0" err="1" smtClean="0"/>
              <a:t>DI</a:t>
            </a:r>
            <a:r>
              <a:rPr lang="it-IT" dirty="0" smtClean="0"/>
              <a:t> BILANCIO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31640" y="5733256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Azienda con frantoio</a:t>
            </a:r>
          </a:p>
        </p:txBody>
      </p:sp>
      <p:graphicFrame>
        <p:nvGraphicFramePr>
          <p:cNvPr id="8" name="Grafico 7"/>
          <p:cNvGraphicFramePr/>
          <p:nvPr/>
        </p:nvGraphicFramePr>
        <p:xfrm>
          <a:off x="395536" y="1556792"/>
          <a:ext cx="8208911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99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</a:t>
            </a:r>
            <a:r>
              <a:rPr lang="it-IT" dirty="0" err="1" smtClean="0"/>
              <a:t>DI</a:t>
            </a:r>
            <a:r>
              <a:rPr lang="it-IT" dirty="0" smtClean="0"/>
              <a:t> BILANCIO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827584" y="1412776"/>
          <a:ext cx="7416824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331640" y="5733256"/>
            <a:ext cx="424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Azienda con frantoio e allevamento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099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70000"/>
              </a:lnSpc>
            </a:pPr>
            <a:r>
              <a:rPr lang="it-IT" dirty="0" smtClean="0"/>
              <a:t>Il </a:t>
            </a:r>
            <a:r>
              <a:rPr lang="it-IT" dirty="0"/>
              <a:t>progetto di sperimentazione ha permesso di quantificare la </a:t>
            </a:r>
            <a:r>
              <a:rPr lang="it-IT" sz="2800" dirty="0" smtClean="0"/>
              <a:t>CO</a:t>
            </a:r>
            <a:r>
              <a:rPr lang="it-IT" sz="2800" baseline="-25000" dirty="0" smtClean="0"/>
              <a:t>2</a:t>
            </a:r>
            <a:r>
              <a:rPr lang="it-IT" dirty="0" smtClean="0"/>
              <a:t> </a:t>
            </a:r>
            <a:r>
              <a:rPr lang="it-IT" dirty="0"/>
              <a:t>prodotta e assorbita da ogni singola azienda </a:t>
            </a:r>
            <a:r>
              <a:rPr lang="it-IT" dirty="0" smtClean="0"/>
              <a:t>di </a:t>
            </a:r>
            <a:r>
              <a:rPr lang="it-IT" dirty="0"/>
              <a:t>stilare un bilancio energetico aziendale</a:t>
            </a:r>
            <a:r>
              <a:rPr lang="it-IT" dirty="0" smtClean="0"/>
              <a:t>.</a:t>
            </a:r>
          </a:p>
          <a:p>
            <a:pPr algn="just">
              <a:lnSpc>
                <a:spcPct val="170000"/>
              </a:lnSpc>
            </a:pPr>
            <a:endParaRPr lang="it-IT" dirty="0"/>
          </a:p>
          <a:p>
            <a:pPr lvl="0" algn="just">
              <a:lnSpc>
                <a:spcPct val="170000"/>
              </a:lnSpc>
            </a:pPr>
            <a:r>
              <a:rPr lang="it-IT" dirty="0"/>
              <a:t> Il calcolo delle emissioni </a:t>
            </a:r>
            <a:r>
              <a:rPr lang="it-IT" dirty="0" smtClean="0"/>
              <a:t>nelle </a:t>
            </a:r>
            <a:r>
              <a:rPr lang="it-IT" dirty="0"/>
              <a:t>varie </a:t>
            </a:r>
            <a:r>
              <a:rPr lang="it-IT" dirty="0" smtClean="0"/>
              <a:t>operazioni colturali, negli allevamenti e nei processi di trasformazione </a:t>
            </a:r>
            <a:r>
              <a:rPr lang="it-IT" dirty="0"/>
              <a:t>ha permesso di individuare </a:t>
            </a:r>
            <a:r>
              <a:rPr lang="it-IT" dirty="0" smtClean="0"/>
              <a:t>le attività critiche  che determinano una maggiore emissione </a:t>
            </a:r>
            <a:r>
              <a:rPr lang="it-IT" sz="3200" dirty="0" smtClean="0"/>
              <a:t>di CO</a:t>
            </a:r>
            <a:r>
              <a:rPr lang="it-IT" sz="3200" baseline="-25000" dirty="0" smtClean="0"/>
              <a:t>2</a:t>
            </a:r>
            <a:r>
              <a:rPr lang="it-IT" dirty="0" smtClean="0"/>
              <a:t> consentendo di intervenire proponendo </a:t>
            </a:r>
            <a:r>
              <a:rPr lang="it-IT" dirty="0"/>
              <a:t>alle aziende delle operazioni alternative meno inquinanti individuando diversi prototipi di processi produttivi in funzione delle caratteristiche specifiche delle aziende considerate.</a:t>
            </a:r>
          </a:p>
          <a:p>
            <a:pPr marL="64008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112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399032"/>
          </a:xfrm>
        </p:spPr>
        <p:txBody>
          <a:bodyPr/>
          <a:lstStyle/>
          <a:p>
            <a:r>
              <a:rPr lang="it-IT" dirty="0" smtClean="0"/>
              <a:t>GRAZIE PER L’ ATTENZIONE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 descr="E:\LAVORO\Rendicontazione_rev3\mucch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408712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35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progetto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8902178"/>
              </p:ext>
            </p:extLst>
          </p:nvPr>
        </p:nvGraphicFramePr>
        <p:xfrm>
          <a:off x="457200" y="1882808"/>
          <a:ext cx="8229600" cy="377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980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2264820"/>
              </p:ext>
            </p:extLst>
          </p:nvPr>
        </p:nvGraphicFramePr>
        <p:xfrm>
          <a:off x="611560" y="1628800"/>
          <a:ext cx="7776864" cy="3736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/>
              </a:tblGrid>
              <a:tr h="72008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1727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effectLst/>
                        </a:rPr>
                        <a:t>Quantificare la CO2  </a:t>
                      </a:r>
                      <a:r>
                        <a:rPr lang="it-IT" sz="1600" dirty="0">
                          <a:effectLst/>
                        </a:rPr>
                        <a:t>prodotta nelle varie lavorazioni </a:t>
                      </a:r>
                      <a:r>
                        <a:rPr lang="it-IT" sz="1600" dirty="0" smtClean="0">
                          <a:effectLst/>
                        </a:rPr>
                        <a:t>colturali, nell’allevamento zootecnico,</a:t>
                      </a:r>
                      <a:r>
                        <a:rPr lang="it-IT" sz="1600" baseline="0" dirty="0" smtClean="0">
                          <a:effectLst/>
                        </a:rPr>
                        <a:t> nei processi di trasformazione</a:t>
                      </a:r>
                      <a:r>
                        <a:rPr lang="it-IT" sz="1600" dirty="0" smtClean="0">
                          <a:effectLst/>
                        </a:rPr>
                        <a:t>  </a:t>
                      </a:r>
                      <a:r>
                        <a:rPr lang="it-IT" sz="1600" dirty="0">
                          <a:effectLst/>
                        </a:rPr>
                        <a:t>e nei vari spostamenti interni all’azienda</a:t>
                      </a:r>
                      <a:r>
                        <a:rPr lang="it-IT" sz="1600" dirty="0" smtClean="0">
                          <a:effectLst/>
                        </a:rPr>
                        <a:t>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5864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effectLst/>
                        </a:rPr>
                        <a:t>Quantificare la CO2  </a:t>
                      </a:r>
                      <a:r>
                        <a:rPr lang="it-IT" sz="1600" dirty="0">
                          <a:effectLst/>
                        </a:rPr>
                        <a:t>assorbita dalle diverse </a:t>
                      </a:r>
                      <a:r>
                        <a:rPr lang="it-IT" sz="1600" dirty="0" smtClean="0">
                          <a:effectLst/>
                        </a:rPr>
                        <a:t>colture</a:t>
                      </a:r>
                      <a:r>
                        <a:rPr lang="it-IT" sz="1600" baseline="0" dirty="0" smtClean="0">
                          <a:effectLst/>
                        </a:rPr>
                        <a:t> </a:t>
                      </a:r>
                      <a:r>
                        <a:rPr lang="it-IT" sz="1600" dirty="0" smtClean="0">
                          <a:effectLst/>
                        </a:rPr>
                        <a:t> e dal terreno;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1727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dirty="0" smtClean="0">
                          <a:effectLst/>
                        </a:rPr>
                        <a:t>Redigere</a:t>
                      </a:r>
                      <a:r>
                        <a:rPr lang="it-IT" sz="1600" baseline="0" dirty="0" smtClean="0">
                          <a:effectLst/>
                        </a:rPr>
                        <a:t> il bilancio della </a:t>
                      </a:r>
                      <a:r>
                        <a:rPr lang="it-IT" sz="1600" dirty="0" smtClean="0"/>
                        <a:t>CO</a:t>
                      </a:r>
                      <a:r>
                        <a:rPr lang="it-IT" sz="1600" baseline="-25000" dirty="0" smtClean="0"/>
                        <a:t>2</a:t>
                      </a:r>
                      <a:r>
                        <a:rPr lang="it-IT" sz="1600" dirty="0" smtClean="0"/>
                        <a:t> aziendale</a:t>
                      </a:r>
                      <a:r>
                        <a:rPr lang="it-IT" sz="1600" dirty="0" smtClean="0">
                          <a:effectLst/>
                        </a:rPr>
                        <a:t>;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17589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dirty="0" smtClean="0">
                          <a:effectLst/>
                        </a:rPr>
                        <a:t>Formulare</a:t>
                      </a:r>
                      <a:r>
                        <a:rPr lang="it-IT" sz="1600" baseline="0" dirty="0" smtClean="0">
                          <a:effectLst/>
                        </a:rPr>
                        <a:t> delle “raccomandazioni”</a:t>
                      </a:r>
                      <a:r>
                        <a:rPr lang="it-IT" sz="1600" dirty="0" smtClean="0">
                          <a:effectLst/>
                        </a:rPr>
                        <a:t>, </a:t>
                      </a:r>
                      <a:r>
                        <a:rPr lang="it-IT" sz="1600" dirty="0">
                          <a:effectLst/>
                        </a:rPr>
                        <a:t>al fine di mantenere buoni livelli produttivi e nel contempo </a:t>
                      </a:r>
                      <a:r>
                        <a:rPr lang="it-IT" sz="1600" dirty="0" smtClean="0">
                          <a:effectLst/>
                        </a:rPr>
                        <a:t>ridurre,</a:t>
                      </a:r>
                      <a:r>
                        <a:rPr lang="it-IT" sz="1600" baseline="0" dirty="0" smtClean="0">
                          <a:effectLst/>
                        </a:rPr>
                        <a:t> dove possibile le emissioni di </a:t>
                      </a:r>
                      <a:r>
                        <a:rPr lang="it-IT" sz="1600" dirty="0" smtClean="0"/>
                        <a:t>CO</a:t>
                      </a:r>
                      <a:r>
                        <a:rPr lang="it-IT" sz="1600" baseline="-25000" dirty="0" smtClean="0"/>
                        <a:t>2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smtClean="0">
                          <a:effectLst/>
                        </a:rPr>
                        <a:t>;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94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800" dirty="0"/>
              <a:t>La metodologia applicata in questo progetto ha preso in esame l’azienda nel suo complesso ed è stato esaminato un intero ciclo colturale.</a:t>
            </a:r>
          </a:p>
          <a:p>
            <a:pPr algn="just"/>
            <a:r>
              <a:rPr lang="it-IT" sz="1800" dirty="0"/>
              <a:t>Le aziende aderenti al progetto sono state studiate sotto ogni aspetto: caratteristiche del suolo, distanza degli appezzamenti dal centro aziendale, macchinari posseduti, piani colturali degli ultimi anni, modalità di reperimento delle sementi, dei concimi e dei fitofarmaci e modalità di consegna del prodotto finale</a:t>
            </a:r>
            <a:r>
              <a:rPr lang="it-IT" sz="1800" dirty="0" smtClean="0"/>
              <a:t>.</a:t>
            </a:r>
          </a:p>
          <a:p>
            <a:pPr algn="just"/>
            <a:r>
              <a:rPr lang="it-IT" sz="1800" dirty="0" smtClean="0"/>
              <a:t> </a:t>
            </a:r>
            <a:r>
              <a:rPr lang="it-IT" sz="1800" dirty="0"/>
              <a:t>Sono stati considerati gli effettivi consumi di carburante relativi alle lavorazioni </a:t>
            </a:r>
            <a:r>
              <a:rPr lang="it-IT" sz="1800" dirty="0" smtClean="0"/>
              <a:t> colturali, i consumi energetici del frantoio, tutti i fattori produttivi di CO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 dell’allevamento zootecnico. </a:t>
            </a:r>
          </a:p>
          <a:p>
            <a:pPr algn="just"/>
            <a:r>
              <a:rPr lang="it-IT" sz="1800" dirty="0" smtClean="0"/>
              <a:t>E’ </a:t>
            </a:r>
            <a:r>
              <a:rPr lang="it-IT" sz="1800" dirty="0"/>
              <a:t>stato possibile </a:t>
            </a:r>
            <a:r>
              <a:rPr lang="it-IT" sz="1800" dirty="0" smtClean="0"/>
              <a:t>quindi quantificare la </a:t>
            </a:r>
            <a:r>
              <a:rPr lang="it-IT" sz="1800" dirty="0"/>
              <a:t>produzione di CO</a:t>
            </a:r>
            <a:r>
              <a:rPr lang="it-IT" sz="1800" baseline="-25000" dirty="0"/>
              <a:t>2</a:t>
            </a:r>
            <a:r>
              <a:rPr lang="it-IT" sz="1800" dirty="0"/>
              <a:t> </a:t>
            </a:r>
            <a:r>
              <a:rPr lang="it-IT" sz="1800" dirty="0" smtClean="0"/>
              <a:t> </a:t>
            </a:r>
            <a:r>
              <a:rPr lang="it-IT" sz="1800" dirty="0"/>
              <a:t>imputabile ad ogni </a:t>
            </a:r>
            <a:r>
              <a:rPr lang="it-IT" sz="1800" dirty="0" smtClean="0"/>
              <a:t>azienda e la capacità di assorbimento della stessa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378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dei flussi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 smtClean="0"/>
              <a:t>Sono </a:t>
            </a:r>
            <a:r>
              <a:rPr lang="it-IT" sz="3200" dirty="0"/>
              <a:t>state </a:t>
            </a:r>
            <a:r>
              <a:rPr lang="it-IT" sz="3200" dirty="0" smtClean="0"/>
              <a:t>analizzate le </a:t>
            </a:r>
            <a:r>
              <a:rPr lang="it-IT" sz="3200" dirty="0"/>
              <a:t>modalità di reperimento delle materie prime (input) e/o della consegna dei raccolti finali (output</a:t>
            </a:r>
            <a:r>
              <a:rPr lang="it-IT" sz="3200" dirty="0" smtClean="0"/>
              <a:t>): </a:t>
            </a:r>
            <a:endParaRPr lang="it-IT" sz="3600" dirty="0"/>
          </a:p>
          <a:p>
            <a:pPr lvl="1"/>
            <a:r>
              <a:rPr lang="it-IT" sz="2400" dirty="0"/>
              <a:t>l’azienda che autonomamente si rifornisce delle materie prime e consegna autonomamente i raccolti al trasformatore o all’acquirente. </a:t>
            </a:r>
          </a:p>
          <a:p>
            <a:pPr lvl="1"/>
            <a:r>
              <a:rPr lang="it-IT" sz="2400" dirty="0"/>
              <a:t>l’azienda che autonomamente si rifornisce delle materie prime e/o alla quale vengono ritirati in azienda i raccolti. </a:t>
            </a:r>
            <a:endParaRPr lang="it-IT" sz="2400" dirty="0" smtClean="0"/>
          </a:p>
          <a:p>
            <a:pPr lvl="1"/>
            <a:r>
              <a:rPr lang="it-IT" sz="2400" dirty="0" smtClean="0"/>
              <a:t>l’azienda </a:t>
            </a:r>
            <a:r>
              <a:rPr lang="it-IT" sz="2400" dirty="0"/>
              <a:t>che si fa consegnare direttamente le materie prime e alla quale vengono ritirati in azienda i raccolti. </a:t>
            </a:r>
          </a:p>
        </p:txBody>
      </p:sp>
    </p:spTree>
    <p:extLst>
      <p:ext uri="{BB962C8B-B14F-4D97-AF65-F5344CB8AC3E}">
        <p14:creationId xmlns:p14="http://schemas.microsoft.com/office/powerpoint/2010/main" xmlns="" val="41305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 operativa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484784"/>
            <a:ext cx="835292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400" dirty="0" smtClean="0"/>
              <a:t>Sono state analizzate </a:t>
            </a:r>
            <a:r>
              <a:rPr lang="it-IT" sz="1400" dirty="0"/>
              <a:t>le aziende secondo le seguenti caratteristiche</a:t>
            </a:r>
            <a:r>
              <a:rPr lang="it-IT" sz="1400" dirty="0" smtClean="0"/>
              <a:t>:</a:t>
            </a:r>
            <a:endParaRPr lang="it-IT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 smtClean="0"/>
              <a:t>piani </a:t>
            </a:r>
            <a:r>
              <a:rPr lang="it-IT" sz="1400" dirty="0"/>
              <a:t>colturali degli ultimi 5 anni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/>
              <a:t>caratteristiche stazionarie (orografia, pendenza….)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/>
              <a:t>caratteristiche </a:t>
            </a:r>
            <a:r>
              <a:rPr lang="it-IT" sz="1400" dirty="0" smtClean="0"/>
              <a:t>pedologiche</a:t>
            </a:r>
          </a:p>
          <a:p>
            <a:pPr marL="628650" lvl="1" indent="-171450"/>
            <a:endParaRPr lang="it-IT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400" dirty="0" smtClean="0"/>
              <a:t>Individuati gli </a:t>
            </a:r>
            <a:r>
              <a:rPr lang="it-IT" sz="1400" dirty="0"/>
              <a:t>“appezzamenti </a:t>
            </a:r>
            <a:r>
              <a:rPr lang="it-IT" sz="1400" dirty="0" smtClean="0"/>
              <a:t>tipo” </a:t>
            </a:r>
            <a:r>
              <a:rPr lang="it-IT" sz="1400" dirty="0"/>
              <a:t>tenendo conto dei seguenti aspetti</a:t>
            </a:r>
            <a:r>
              <a:rPr lang="it-IT" sz="1400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 smtClean="0"/>
              <a:t>giacitura </a:t>
            </a:r>
            <a:r>
              <a:rPr lang="it-IT" sz="1400" dirty="0"/>
              <a:t>del terreno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/>
              <a:t>frazionamento aziendale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/>
              <a:t> coltura (perenne, pluriennale, annuale)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/>
              <a:t>pedologia</a:t>
            </a:r>
            <a:r>
              <a:rPr lang="it-IT" sz="1400" dirty="0" smtClean="0"/>
              <a:t>.</a:t>
            </a:r>
          </a:p>
          <a:p>
            <a:pPr marL="628650" lvl="1" indent="-171450"/>
            <a:endParaRPr lang="it-IT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400" dirty="0" smtClean="0"/>
              <a:t>E’ stata monitorata la biomassa </a:t>
            </a:r>
            <a:r>
              <a:rPr lang="it-IT" sz="1400" dirty="0"/>
              <a:t>delle varie colture </a:t>
            </a:r>
            <a:r>
              <a:rPr lang="it-IT" sz="1400" dirty="0" smtClean="0"/>
              <a:t>presenti negli appezzamenti tipo  con rilievi SAPR  </a:t>
            </a:r>
          </a:p>
          <a:p>
            <a:pPr marL="171450" lvl="0" indent="-171450"/>
            <a:r>
              <a:rPr lang="it-IT" sz="1400" dirty="0"/>
              <a:t> </a:t>
            </a:r>
            <a:endParaRPr lang="it-IT" sz="14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400" dirty="0" smtClean="0"/>
              <a:t>Sono stati effettuati campionamenti della biomassa in ogni appezzamento individuato (metodologie di campionamento diverse in base alla coltura)</a:t>
            </a:r>
          </a:p>
          <a:p>
            <a:pPr marL="171450" lvl="0" indent="-171450"/>
            <a:endParaRPr lang="it-IT" sz="14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400" dirty="0" smtClean="0"/>
              <a:t>Per </a:t>
            </a:r>
            <a:r>
              <a:rPr lang="it-IT" sz="1400" dirty="0"/>
              <a:t>ogni </a:t>
            </a:r>
            <a:r>
              <a:rPr lang="it-IT" sz="1400" dirty="0" smtClean="0"/>
              <a:t>appezzamento sperimentale  </a:t>
            </a:r>
            <a:r>
              <a:rPr lang="it-IT" sz="1400" dirty="0"/>
              <a:t>si è proceduto al calcolo della </a:t>
            </a:r>
            <a:r>
              <a:rPr lang="it-IT" sz="1400" u="sng" dirty="0"/>
              <a:t>produzione</a:t>
            </a:r>
            <a:r>
              <a:rPr lang="it-IT" sz="1400" dirty="0"/>
              <a:t> di  CO</a:t>
            </a:r>
            <a:r>
              <a:rPr lang="it-IT" sz="1400" baseline="-25000" dirty="0"/>
              <a:t>2 </a:t>
            </a:r>
            <a:r>
              <a:rPr lang="it-IT" sz="1400" dirty="0"/>
              <a:t>generata dalle  operazioni colturali e dai trattamenti effettuati nelle varie fasi di crescita della pianta e per la preparazione del terreno prima della semina</a:t>
            </a:r>
            <a:r>
              <a:rPr lang="it-IT" sz="140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it-IT" sz="1200" dirty="0"/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06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 operativa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484784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it-IT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 smtClean="0"/>
              <a:t>E’ stata calcolata la produzione CO</a:t>
            </a:r>
            <a:r>
              <a:rPr lang="it-IT" sz="1600" baseline="-25000" dirty="0" smtClean="0"/>
              <a:t>2 </a:t>
            </a:r>
            <a:r>
              <a:rPr lang="it-IT" sz="1600" dirty="0" smtClean="0"/>
              <a:t>derivante  dall’allevamento zootecnico e/o dai processi di trasformazione (frantoio)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00" dirty="0" smtClean="0"/>
              <a:t>Per ogni parcella e coltura tipo si è proceduto al calcolo dell’</a:t>
            </a:r>
            <a:r>
              <a:rPr lang="it-IT" sz="1600" u="sng" dirty="0" smtClean="0"/>
              <a:t>assorbimento</a:t>
            </a:r>
            <a:r>
              <a:rPr lang="it-IT" sz="1600" dirty="0" smtClean="0"/>
              <a:t> di  CO</a:t>
            </a:r>
            <a:r>
              <a:rPr lang="it-IT" sz="1600" baseline="-25000" dirty="0" smtClean="0"/>
              <a:t>2  </a:t>
            </a:r>
            <a:r>
              <a:rPr lang="it-IT" sz="1600" dirty="0" smtClean="0"/>
              <a:t>da parte  della coltura e del terreno 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171450" lvl="0" indent="-171450"/>
            <a:endParaRPr lang="it-IT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00" dirty="0" smtClean="0"/>
              <a:t>Infine è stato stilato il bilancio della CO</a:t>
            </a:r>
            <a:r>
              <a:rPr lang="it-IT" sz="1600" baseline="-25000" dirty="0" smtClean="0"/>
              <a:t>2</a:t>
            </a:r>
            <a:r>
              <a:rPr lang="it-IT" sz="1600" dirty="0" smtClean="0"/>
              <a:t> aziendale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06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Formula bilancio CO2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484784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u="sng" dirty="0" smtClean="0"/>
              <a:t>Bilancio della CO</a:t>
            </a:r>
            <a:r>
              <a:rPr lang="it-IT" sz="2800" b="1" u="sng" baseline="-25000" dirty="0" smtClean="0"/>
              <a:t>2 </a:t>
            </a:r>
            <a:endParaRPr lang="it-IT" sz="2800" baseline="-25000" dirty="0" smtClean="0"/>
          </a:p>
          <a:p>
            <a:pPr algn="ctr"/>
            <a:endParaRPr lang="it-IT" baseline="-25000" dirty="0" smtClean="0"/>
          </a:p>
          <a:p>
            <a:pPr algn="ctr"/>
            <a:r>
              <a:rPr lang="it-IT" sz="2000" baseline="-25000" dirty="0" smtClean="0"/>
              <a:t> </a:t>
            </a:r>
            <a:r>
              <a:rPr lang="it-IT" sz="2000" dirty="0" smtClean="0"/>
              <a:t>(CO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 </a:t>
            </a:r>
            <a:r>
              <a:rPr lang="it-IT" sz="2000" dirty="0"/>
              <a:t>ASSORBITA da </a:t>
            </a:r>
            <a:r>
              <a:rPr lang="it-IT" sz="2000" dirty="0" smtClean="0"/>
              <a:t>colture) </a:t>
            </a:r>
            <a:r>
              <a:rPr lang="it-IT" sz="2000" dirty="0"/>
              <a:t>+ (CO</a:t>
            </a:r>
            <a:r>
              <a:rPr lang="it-IT" sz="2000" baseline="-25000" dirty="0"/>
              <a:t>2</a:t>
            </a:r>
            <a:r>
              <a:rPr lang="it-IT" sz="2000" dirty="0"/>
              <a:t> ASSORBITA dal  </a:t>
            </a:r>
            <a:r>
              <a:rPr lang="it-IT" sz="2000" dirty="0" smtClean="0"/>
              <a:t>terreno)            </a:t>
            </a:r>
            <a:r>
              <a:rPr lang="it-IT" sz="3600" b="1" dirty="0"/>
              <a:t>-</a:t>
            </a:r>
          </a:p>
          <a:p>
            <a:pPr>
              <a:lnSpc>
                <a:spcPct val="150000"/>
              </a:lnSpc>
            </a:pPr>
            <a:r>
              <a:rPr lang="it-IT" sz="2000" baseline="-25000" dirty="0"/>
              <a:t> </a:t>
            </a:r>
            <a:r>
              <a:rPr lang="it-IT" sz="2000" dirty="0"/>
              <a:t>((CO</a:t>
            </a:r>
            <a:r>
              <a:rPr lang="it-IT" sz="2000" baseline="-25000" dirty="0"/>
              <a:t>2</a:t>
            </a:r>
            <a:r>
              <a:rPr lang="it-IT" sz="2000" dirty="0"/>
              <a:t> prodotta da </a:t>
            </a:r>
            <a:r>
              <a:rPr lang="it-IT" sz="2000" u="sng" dirty="0" smtClean="0"/>
              <a:t>lavorazioni</a:t>
            </a:r>
            <a:r>
              <a:rPr lang="it-IT" sz="2000" dirty="0" smtClean="0"/>
              <a:t>) </a:t>
            </a:r>
            <a:r>
              <a:rPr lang="it-IT" sz="2000" b="1" dirty="0"/>
              <a:t>+</a:t>
            </a:r>
            <a:r>
              <a:rPr lang="it-IT" sz="2000" dirty="0"/>
              <a:t> (CO</a:t>
            </a:r>
            <a:r>
              <a:rPr lang="it-IT" sz="2000" baseline="-25000" dirty="0"/>
              <a:t>2</a:t>
            </a:r>
            <a:r>
              <a:rPr lang="it-IT" sz="2000" dirty="0"/>
              <a:t> prodotta da </a:t>
            </a:r>
            <a:r>
              <a:rPr lang="it-IT" sz="2000" u="sng" dirty="0" smtClean="0"/>
              <a:t>trattamenti</a:t>
            </a:r>
            <a:r>
              <a:rPr lang="it-IT" sz="2000" dirty="0" smtClean="0"/>
              <a:t>) </a:t>
            </a:r>
            <a:r>
              <a:rPr lang="it-IT" sz="2000" b="1" dirty="0"/>
              <a:t>+</a:t>
            </a:r>
            <a:r>
              <a:rPr lang="it-IT" sz="2000" dirty="0"/>
              <a:t> (CO</a:t>
            </a:r>
            <a:r>
              <a:rPr lang="it-IT" sz="2000" baseline="-25000" dirty="0"/>
              <a:t>2</a:t>
            </a:r>
            <a:r>
              <a:rPr lang="it-IT" sz="2000" dirty="0"/>
              <a:t> prodotta da </a:t>
            </a:r>
            <a:r>
              <a:rPr lang="it-IT" sz="2000" u="sng" dirty="0" smtClean="0"/>
              <a:t>concimazioni</a:t>
            </a:r>
            <a:r>
              <a:rPr lang="it-IT" sz="2000" dirty="0" smtClean="0"/>
              <a:t>)</a:t>
            </a:r>
            <a:r>
              <a:rPr lang="it-IT" sz="2000" b="1" dirty="0" smtClean="0"/>
              <a:t> </a:t>
            </a:r>
            <a:r>
              <a:rPr lang="it-IT" sz="2000" b="1" dirty="0"/>
              <a:t>+</a:t>
            </a:r>
            <a:r>
              <a:rPr lang="it-IT" sz="2000" dirty="0"/>
              <a:t> (CO</a:t>
            </a:r>
            <a:r>
              <a:rPr lang="it-IT" sz="2000" baseline="-25000" dirty="0"/>
              <a:t>2</a:t>
            </a:r>
            <a:r>
              <a:rPr lang="it-IT" sz="2000" dirty="0"/>
              <a:t> prodotta da </a:t>
            </a:r>
            <a:r>
              <a:rPr lang="it-IT" sz="2000" u="sng" dirty="0" smtClean="0"/>
              <a:t>potature</a:t>
            </a:r>
            <a:r>
              <a:rPr lang="it-IT" sz="2000" dirty="0" smtClean="0"/>
              <a:t>)</a:t>
            </a:r>
            <a:r>
              <a:rPr lang="it-IT" sz="2000" b="1" dirty="0" smtClean="0"/>
              <a:t> </a:t>
            </a:r>
            <a:r>
              <a:rPr lang="it-IT" sz="2000" b="1" dirty="0"/>
              <a:t>+</a:t>
            </a:r>
            <a:r>
              <a:rPr lang="it-IT" sz="2000" dirty="0"/>
              <a:t> (CO</a:t>
            </a:r>
            <a:r>
              <a:rPr lang="it-IT" sz="2000" baseline="-25000" dirty="0"/>
              <a:t>2</a:t>
            </a:r>
            <a:r>
              <a:rPr lang="it-IT" sz="2000" dirty="0"/>
              <a:t> prodotta dalla  </a:t>
            </a:r>
            <a:r>
              <a:rPr lang="it-IT" sz="2000" u="sng" dirty="0" smtClean="0"/>
              <a:t>raccolta</a:t>
            </a:r>
            <a:r>
              <a:rPr lang="it-IT" sz="2000" dirty="0" smtClean="0"/>
              <a:t>) </a:t>
            </a:r>
            <a:r>
              <a:rPr lang="it-IT" sz="2000" b="1" dirty="0" smtClean="0"/>
              <a:t>+</a:t>
            </a:r>
            <a:r>
              <a:rPr lang="it-IT" sz="2000" dirty="0" smtClean="0"/>
              <a:t> </a:t>
            </a:r>
            <a:r>
              <a:rPr lang="it-IT" sz="2000" dirty="0"/>
              <a:t>(CO</a:t>
            </a:r>
            <a:r>
              <a:rPr lang="it-IT" sz="2000" baseline="-25000" dirty="0"/>
              <a:t>2</a:t>
            </a:r>
            <a:r>
              <a:rPr lang="it-IT" sz="2000" dirty="0"/>
              <a:t> prodotta da </a:t>
            </a:r>
            <a:r>
              <a:rPr lang="it-IT" sz="2000" u="sng" dirty="0"/>
              <a:t>trasferimenti</a:t>
            </a:r>
            <a:r>
              <a:rPr lang="it-IT" sz="2000" dirty="0"/>
              <a:t> </a:t>
            </a:r>
            <a:r>
              <a:rPr lang="it-IT" sz="2000" dirty="0" smtClean="0"/>
              <a:t>interni/esterni)</a:t>
            </a:r>
            <a:r>
              <a:rPr lang="it-IT" sz="2000" b="1" dirty="0" smtClean="0"/>
              <a:t> +</a:t>
            </a:r>
            <a:r>
              <a:rPr lang="it-IT" sz="2000" dirty="0" smtClean="0"/>
              <a:t> (CO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 prodotta dall’ </a:t>
            </a:r>
            <a:r>
              <a:rPr lang="it-IT" sz="2000" u="sng" dirty="0" smtClean="0"/>
              <a:t>allevamento zootecnico</a:t>
            </a:r>
            <a:r>
              <a:rPr lang="it-IT" sz="2000" dirty="0" smtClean="0"/>
              <a:t>)</a:t>
            </a:r>
            <a:r>
              <a:rPr lang="it-IT" sz="2000" b="1" dirty="0" smtClean="0"/>
              <a:t> +</a:t>
            </a:r>
            <a:r>
              <a:rPr lang="it-IT" sz="2000" dirty="0" smtClean="0"/>
              <a:t> (CO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 prodotta da </a:t>
            </a:r>
            <a:r>
              <a:rPr lang="it-IT" sz="2000" u="sng" dirty="0" smtClean="0"/>
              <a:t>processi di trasformazione</a:t>
            </a:r>
            <a:r>
              <a:rPr lang="it-IT" sz="2000" dirty="0" smtClean="0"/>
              <a:t>)</a:t>
            </a:r>
            <a:endParaRPr lang="it-IT" sz="2000" dirty="0"/>
          </a:p>
          <a:p>
            <a:r>
              <a:rPr lang="it-IT" dirty="0"/>
              <a:t> 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73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</a:t>
            </a:r>
            <a:r>
              <a:rPr lang="it-IT" baseline="-25000" dirty="0" smtClean="0"/>
              <a:t>2  </a:t>
            </a:r>
            <a:r>
              <a:rPr lang="it-IT" dirty="0" smtClean="0"/>
              <a:t>prodotta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95536" y="1484784"/>
            <a:ext cx="835292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  <a:p>
            <a:pPr>
              <a:lnSpc>
                <a:spcPct val="150000"/>
              </a:lnSpc>
            </a:pPr>
            <a:r>
              <a:rPr lang="it-IT" dirty="0"/>
              <a:t>Nel calcolo della </a:t>
            </a:r>
            <a:r>
              <a:rPr lang="it-IT" b="1" u="sng" dirty="0"/>
              <a:t>CO</a:t>
            </a:r>
            <a:r>
              <a:rPr lang="it-IT" b="1" u="sng" baseline="-25000" dirty="0"/>
              <a:t>2</a:t>
            </a:r>
            <a:r>
              <a:rPr lang="it-IT" b="1" u="sng" dirty="0"/>
              <a:t> </a:t>
            </a:r>
            <a:r>
              <a:rPr lang="it-IT" b="1" u="sng" dirty="0" smtClean="0"/>
              <a:t>PRODOTTA</a:t>
            </a:r>
            <a:r>
              <a:rPr lang="it-IT" b="1" dirty="0" smtClean="0"/>
              <a:t> </a:t>
            </a:r>
            <a:r>
              <a:rPr lang="it-IT" dirty="0" smtClean="0"/>
              <a:t>sono </a:t>
            </a:r>
            <a:r>
              <a:rPr lang="it-IT" dirty="0"/>
              <a:t>stati quindi presi in esame i seguenti fattori: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lavorazioni, concimazioni ed i trattamenti colturali effettuati su tutta la superficie aziendale;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spostamenti interni </a:t>
            </a:r>
            <a:r>
              <a:rPr lang="it-IT" dirty="0" smtClean="0"/>
              <a:t>all’azienda;</a:t>
            </a:r>
            <a:endParaRPr lang="it-IT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spostamenti necessari per il ritiro delle sementi/fitofarmaci/concimi presso i </a:t>
            </a:r>
            <a:r>
              <a:rPr lang="it-IT" dirty="0" smtClean="0"/>
              <a:t>fornitori e quelli necessari per </a:t>
            </a:r>
            <a:r>
              <a:rPr lang="it-IT" dirty="0"/>
              <a:t>la consegna del prodotto finale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allevamento zootecnico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processi di trasformazione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73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691</Words>
  <Application>Microsoft Office PowerPoint</Application>
  <PresentationFormat>Presentazione su schermo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Verve</vt:lpstr>
      <vt:lpstr>     REALIZZAZIONE DI UN MODELLO PER LA  QUANTIFICAZIONE DELLA RIDUZIONE DI CO2  IN AGRICOLTURA   </vt:lpstr>
      <vt:lpstr>Il progetto</vt:lpstr>
      <vt:lpstr>Obiettivi</vt:lpstr>
      <vt:lpstr>Metodologia</vt:lpstr>
      <vt:lpstr>Analisi dei flussi</vt:lpstr>
      <vt:lpstr>Metodologia operativa</vt:lpstr>
      <vt:lpstr>Metodologia operativa</vt:lpstr>
      <vt:lpstr>Formula bilancio CO2</vt:lpstr>
      <vt:lpstr>CO2  prodotta</vt:lpstr>
      <vt:lpstr>CO2 assorbita</vt:lpstr>
      <vt:lpstr>ESEMPIO DI BILANCIO</vt:lpstr>
      <vt:lpstr>ESEMPIO DI BILANCIO</vt:lpstr>
      <vt:lpstr>ESEMPIO DI BILANCIO</vt:lpstr>
      <vt:lpstr>ESEMPIO DI BILANCIO</vt:lpstr>
      <vt:lpstr>Conclusioni</vt:lpstr>
      <vt:lpstr>GRAZIE PER L’ 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Taschini Giuseppe</dc:title>
  <dc:creator>tiglio1</dc:creator>
  <cp:lastModifiedBy>Valentina Marconi</cp:lastModifiedBy>
  <cp:revision>364</cp:revision>
  <cp:lastPrinted>2015-04-13T14:26:12Z</cp:lastPrinted>
  <dcterms:created xsi:type="dcterms:W3CDTF">2015-04-07T14:55:09Z</dcterms:created>
  <dcterms:modified xsi:type="dcterms:W3CDTF">2015-09-21T09:37:54Z</dcterms:modified>
</cp:coreProperties>
</file>